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Quattrocento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3" roundtripDataSignature="AMtx7mjZzFhF87jEMsqn5i+VRB36kvlT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Quattrocento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QuattrocentoSans-italic.fntdata"/><Relationship Id="rId50" Type="http://schemas.openxmlformats.org/officeDocument/2006/relationships/font" Target="fonts/QuattrocentoSans-bold.fntdata"/><Relationship Id="rId53" Type="http://customschemas.google.com/relationships/presentationmetadata" Target="metadata"/><Relationship Id="rId52" Type="http://schemas.openxmlformats.org/officeDocument/2006/relationships/font" Target="fonts/Quattrocento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5:notes"/>
          <p:cNvSpPr txBox="1"/>
          <p:nvPr>
            <p:ph idx="1" type="body"/>
          </p:nvPr>
        </p:nvSpPr>
        <p:spPr>
          <a:xfrm>
            <a:off x="914402" y="4343406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6:notes"/>
          <p:cNvSpPr txBox="1"/>
          <p:nvPr>
            <p:ph idx="1" type="body"/>
          </p:nvPr>
        </p:nvSpPr>
        <p:spPr>
          <a:xfrm>
            <a:off x="914402" y="4343406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7:notes"/>
          <p:cNvSpPr txBox="1"/>
          <p:nvPr>
            <p:ph idx="1" type="body"/>
          </p:nvPr>
        </p:nvSpPr>
        <p:spPr>
          <a:xfrm>
            <a:off x="914402" y="4343406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EADA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IITD_pptslide_jpeg-03.jpg" id="12" name="Google Shape;12;p41"/>
          <p:cNvPicPr preferRelativeResize="0"/>
          <p:nvPr/>
        </p:nvPicPr>
        <p:blipFill rotWithShape="1">
          <a:blip r:embed="rId2">
            <a:alphaModFix/>
          </a:blip>
          <a:srcRect b="0" l="72917" r="0" t="69259"/>
          <a:stretch/>
        </p:blipFill>
        <p:spPr>
          <a:xfrm>
            <a:off x="7286625" y="3562350"/>
            <a:ext cx="1857374" cy="1581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1"/>
          <p:cNvSpPr txBox="1"/>
          <p:nvPr>
            <p:ph type="ctrTitle"/>
          </p:nvPr>
        </p:nvSpPr>
        <p:spPr>
          <a:xfrm>
            <a:off x="1143000" y="797753"/>
            <a:ext cx="73152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Quattrocento Sans"/>
              <a:buNone/>
              <a:defRPr sz="4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41"/>
          <p:cNvSpPr txBox="1"/>
          <p:nvPr>
            <p:ph idx="1" type="subTitle"/>
          </p:nvPr>
        </p:nvSpPr>
        <p:spPr>
          <a:xfrm>
            <a:off x="4114800" y="2430433"/>
            <a:ext cx="43434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9F7F6"/>
              </a:buClr>
              <a:buSzPts val="1800"/>
              <a:buNone/>
              <a:defRPr sz="1800">
                <a:solidFill>
                  <a:srgbClr val="E9F7F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15" name="Google Shape;15;p41"/>
          <p:cNvSpPr txBox="1"/>
          <p:nvPr>
            <p:ph idx="10" type="dt"/>
          </p:nvPr>
        </p:nvSpPr>
        <p:spPr>
          <a:xfrm>
            <a:off x="41148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41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41"/>
          <p:cNvCxnSpPr/>
          <p:nvPr/>
        </p:nvCxnSpPr>
        <p:spPr>
          <a:xfrm>
            <a:off x="685800" y="2317221"/>
            <a:ext cx="777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" name="Google Shape;1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401088"/>
            <a:ext cx="2260623" cy="124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50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0"/>
          <p:cNvSpPr txBox="1"/>
          <p:nvPr>
            <p:ph idx="1" type="body"/>
          </p:nvPr>
        </p:nvSpPr>
        <p:spPr>
          <a:xfrm rot="5400000">
            <a:off x="2777496" y="-1107763"/>
            <a:ext cx="3599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92" name="Google Shape;92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50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50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96" name="Google Shape;96;p50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" name="Google Shape;9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1"/>
          <p:cNvSpPr txBox="1"/>
          <p:nvPr>
            <p:ph type="title"/>
          </p:nvPr>
        </p:nvSpPr>
        <p:spPr>
          <a:xfrm rot="5400000">
            <a:off x="5350050" y="1463972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51"/>
          <p:cNvSpPr txBox="1"/>
          <p:nvPr>
            <p:ph idx="1" type="body"/>
          </p:nvPr>
        </p:nvSpPr>
        <p:spPr>
          <a:xfrm rot="5400000">
            <a:off x="1349475" y="-450628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01" name="Google Shape;101;p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51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4" name="Google Shape;104;p51"/>
          <p:cNvCxnSpPr/>
          <p:nvPr/>
        </p:nvCxnSpPr>
        <p:spPr>
          <a:xfrm>
            <a:off x="6543675" y="277589"/>
            <a:ext cx="0" cy="435480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2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2"/>
          <p:cNvSpPr txBox="1"/>
          <p:nvPr>
            <p:ph idx="1" type="body"/>
          </p:nvPr>
        </p:nvSpPr>
        <p:spPr>
          <a:xfrm>
            <a:off x="685799" y="1035886"/>
            <a:ext cx="38343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08" name="Google Shape;108;p52"/>
          <p:cNvSpPr txBox="1"/>
          <p:nvPr>
            <p:ph idx="2" type="body"/>
          </p:nvPr>
        </p:nvSpPr>
        <p:spPr>
          <a:xfrm>
            <a:off x="4683577" y="1035886"/>
            <a:ext cx="38289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09" name="Google Shape;109;p5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5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52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52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13" name="Google Shape;113;p52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" name="Google Shape;11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3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3"/>
          <p:cNvSpPr txBox="1"/>
          <p:nvPr>
            <p:ph idx="1" type="body"/>
          </p:nvPr>
        </p:nvSpPr>
        <p:spPr>
          <a:xfrm>
            <a:off x="685799" y="946718"/>
            <a:ext cx="38151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8" name="Google Shape;118;p53"/>
          <p:cNvSpPr txBox="1"/>
          <p:nvPr>
            <p:ph idx="2" type="body"/>
          </p:nvPr>
        </p:nvSpPr>
        <p:spPr>
          <a:xfrm>
            <a:off x="685799" y="1616168"/>
            <a:ext cx="38151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19" name="Google Shape;119;p53"/>
          <p:cNvSpPr txBox="1"/>
          <p:nvPr>
            <p:ph idx="3" type="body"/>
          </p:nvPr>
        </p:nvSpPr>
        <p:spPr>
          <a:xfrm>
            <a:off x="4672693" y="946716"/>
            <a:ext cx="38289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0" name="Google Shape;120;p53"/>
          <p:cNvSpPr txBox="1"/>
          <p:nvPr>
            <p:ph idx="4" type="body"/>
          </p:nvPr>
        </p:nvSpPr>
        <p:spPr>
          <a:xfrm>
            <a:off x="4672693" y="1616168"/>
            <a:ext cx="38289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21" name="Google Shape;121;p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53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53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25" name="Google Shape;125;p53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54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54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33" name="Google Shape;133;p54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5"/>
          <p:cNvSpPr txBox="1"/>
          <p:nvPr>
            <p:ph idx="1" type="body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⚫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9pPr>
          </a:lstStyle>
          <a:p/>
        </p:txBody>
      </p:sp>
      <p:sp>
        <p:nvSpPr>
          <p:cNvPr id="138" name="Google Shape;138;p55"/>
          <p:cNvSpPr txBox="1"/>
          <p:nvPr>
            <p:ph idx="2" type="body"/>
          </p:nvPr>
        </p:nvSpPr>
        <p:spPr>
          <a:xfrm>
            <a:off x="630936" y="1643745"/>
            <a:ext cx="29487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39" name="Google Shape;139;p5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5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55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55"/>
          <p:cNvSpPr txBox="1"/>
          <p:nvPr>
            <p:ph type="title"/>
          </p:nvPr>
        </p:nvSpPr>
        <p:spPr>
          <a:xfrm>
            <a:off x="630936" y="342900"/>
            <a:ext cx="2948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>
                <a:solidFill>
                  <a:srgbClr val="3EADA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43" name="Google Shape;143;p55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" name="Google Shape;14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6"/>
          <p:cNvSpPr/>
          <p:nvPr>
            <p:ph idx="2" type="pic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5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56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56"/>
          <p:cNvSpPr txBox="1"/>
          <p:nvPr>
            <p:ph idx="1" type="body"/>
          </p:nvPr>
        </p:nvSpPr>
        <p:spPr>
          <a:xfrm>
            <a:off x="630936" y="1643745"/>
            <a:ext cx="29487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52" name="Google Shape;152;p56"/>
          <p:cNvSpPr txBox="1"/>
          <p:nvPr>
            <p:ph type="title"/>
          </p:nvPr>
        </p:nvSpPr>
        <p:spPr>
          <a:xfrm>
            <a:off x="630936" y="342900"/>
            <a:ext cx="2948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>
                <a:solidFill>
                  <a:srgbClr val="3EADA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53" name="Google Shape;153;p56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Vertical Text">
  <p:cSld name="1_Title and Vertical 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7"/>
          <p:cNvSpPr txBox="1"/>
          <p:nvPr>
            <p:ph idx="1" type="body"/>
          </p:nvPr>
        </p:nvSpPr>
        <p:spPr>
          <a:xfrm rot="5400000">
            <a:off x="2786946" y="-1122314"/>
            <a:ext cx="3575400" cy="7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58" name="Google Shape;158;p5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57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57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62" name="Google Shape;162;p57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3" name="Google Shape;16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 type="twoObj">
  <p:cSld name="TWO_OBJECT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5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67" name="Google Shape;167;p5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68" name="Google Shape;168;p5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5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2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2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2"/>
          <p:cNvSpPr txBox="1"/>
          <p:nvPr>
            <p:ph idx="1" type="body"/>
          </p:nvPr>
        </p:nvSpPr>
        <p:spPr>
          <a:xfrm>
            <a:off x="633845" y="1035887"/>
            <a:ext cx="78867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" name="Google Shape;26;p42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" name="Google Shape;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4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4"/>
          <p:cNvSpPr txBox="1"/>
          <p:nvPr>
            <p:ph idx="1" type="body"/>
          </p:nvPr>
        </p:nvSpPr>
        <p:spPr>
          <a:xfrm>
            <a:off x="633845" y="1035886"/>
            <a:ext cx="3867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5" name="Google Shape;35;p44"/>
          <p:cNvSpPr txBox="1"/>
          <p:nvPr>
            <p:ph idx="2" type="body"/>
          </p:nvPr>
        </p:nvSpPr>
        <p:spPr>
          <a:xfrm>
            <a:off x="633845" y="1655160"/>
            <a:ext cx="38670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36" name="Google Shape;36;p44"/>
          <p:cNvSpPr txBox="1"/>
          <p:nvPr>
            <p:ph idx="3" type="body"/>
          </p:nvPr>
        </p:nvSpPr>
        <p:spPr>
          <a:xfrm>
            <a:off x="4629150" y="1035887"/>
            <a:ext cx="3886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" name="Google Shape;37;p44"/>
          <p:cNvSpPr txBox="1"/>
          <p:nvPr>
            <p:ph idx="4" type="body"/>
          </p:nvPr>
        </p:nvSpPr>
        <p:spPr>
          <a:xfrm>
            <a:off x="4629150" y="1655160"/>
            <a:ext cx="38862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44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44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42" name="Google Shape;42;p44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" name="Google Shape;4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5"/>
          <p:cNvSpPr txBox="1"/>
          <p:nvPr>
            <p:ph type="title"/>
          </p:nvPr>
        </p:nvSpPr>
        <p:spPr>
          <a:xfrm>
            <a:off x="623888" y="1284317"/>
            <a:ext cx="78867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500"/>
              <a:buFont typeface="Quattrocento Sans"/>
              <a:buNone/>
              <a:defRPr b="0"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" type="body"/>
          </p:nvPr>
        </p:nvSpPr>
        <p:spPr>
          <a:xfrm>
            <a:off x="623888" y="3414475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45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6"/>
          <p:cNvSpPr txBox="1"/>
          <p:nvPr>
            <p:ph idx="1" type="body"/>
          </p:nvPr>
        </p:nvSpPr>
        <p:spPr>
          <a:xfrm>
            <a:off x="633845" y="1035887"/>
            <a:ext cx="3886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54" name="Google Shape;54;p46"/>
          <p:cNvSpPr txBox="1"/>
          <p:nvPr>
            <p:ph idx="2" type="body"/>
          </p:nvPr>
        </p:nvSpPr>
        <p:spPr>
          <a:xfrm>
            <a:off x="4629150" y="1035887"/>
            <a:ext cx="3886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55" name="Google Shape;55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4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9" name="Google Shape;59;p46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" name="Google Shape;6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4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47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47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7" name="Google Shape;67;p47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8" name="Google Shape;6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8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8"/>
          <p:cNvSpPr txBox="1"/>
          <p:nvPr>
            <p:ph type="title"/>
          </p:nvPr>
        </p:nvSpPr>
        <p:spPr>
          <a:xfrm>
            <a:off x="630936" y="342900"/>
            <a:ext cx="2948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48"/>
          <p:cNvSpPr txBox="1"/>
          <p:nvPr>
            <p:ph idx="1" type="body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⚫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9pPr>
          </a:lstStyle>
          <a:p/>
        </p:txBody>
      </p:sp>
      <p:sp>
        <p:nvSpPr>
          <p:cNvPr id="73" name="Google Shape;73;p48"/>
          <p:cNvSpPr txBox="1"/>
          <p:nvPr>
            <p:ph idx="2" type="body"/>
          </p:nvPr>
        </p:nvSpPr>
        <p:spPr>
          <a:xfrm>
            <a:off x="630936" y="1543049"/>
            <a:ext cx="29487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4" name="Google Shape;74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48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48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" name="Google Shape;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9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9"/>
          <p:cNvSpPr txBox="1"/>
          <p:nvPr>
            <p:ph type="title"/>
          </p:nvPr>
        </p:nvSpPr>
        <p:spPr>
          <a:xfrm>
            <a:off x="630936" y="342900"/>
            <a:ext cx="2948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49"/>
          <p:cNvSpPr/>
          <p:nvPr>
            <p:ph idx="2" type="pic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49"/>
          <p:cNvSpPr txBox="1"/>
          <p:nvPr>
            <p:ph idx="1" type="body"/>
          </p:nvPr>
        </p:nvSpPr>
        <p:spPr>
          <a:xfrm>
            <a:off x="630936" y="1543050"/>
            <a:ext cx="29487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84" name="Google Shape;84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49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" name="Google Shape;87;p49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8" name="Google Shape;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rms.gle/K5ZwcQYJMSL58bvcA" TargetMode="External"/><Relationship Id="rId4" Type="http://schemas.openxmlformats.org/officeDocument/2006/relationships/hyperlink" Target="https://forms.gle/cD4GDkzBrPY7N6Ks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9.png"/><Relationship Id="rId5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Relationship Id="rId5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 txBox="1"/>
          <p:nvPr>
            <p:ph type="ctrTitle"/>
          </p:nvPr>
        </p:nvSpPr>
        <p:spPr>
          <a:xfrm>
            <a:off x="628650" y="797750"/>
            <a:ext cx="84582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Lecture: Computer Vision- Concepts and Techniques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275375" y="9596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VARK Learning Styles Form: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 </a:t>
            </a:r>
            <a:r>
              <a:rPr lang="en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https://forms.gle/K5ZwcQYJMSL58bvcA 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Silverman Learning Styles Form: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 </a:t>
            </a:r>
            <a:r>
              <a:rPr lang="en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https://forms.gle/cD4GDkzBrPY7N6Ks9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⚫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Your participation is greatly appreciated!</a:t>
            </a:r>
            <a:endParaRPr/>
          </a:p>
          <a:p>
            <a:pPr indent="-2286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p61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Learning Styles Survey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2"/>
          <p:cNvSpPr txBox="1"/>
          <p:nvPr>
            <p:ph idx="1" type="body"/>
          </p:nvPr>
        </p:nvSpPr>
        <p:spPr>
          <a:xfrm>
            <a:off x="275375" y="9596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How To AI (Almost) Anything</a:t>
            </a:r>
            <a:endParaRPr/>
          </a:p>
          <a:p>
            <a:pPr indent="-2286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https://mit-mi.github.io/how2ai-course/spring2025/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p62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to AI?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3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p63"/>
          <p:cNvSpPr txBox="1"/>
          <p:nvPr>
            <p:ph idx="1" type="body"/>
          </p:nvPr>
        </p:nvSpPr>
        <p:spPr>
          <a:xfrm>
            <a:off x="633845" y="1035887"/>
            <a:ext cx="78867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50" name="Google Shape;25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139" y="116337"/>
            <a:ext cx="6459232" cy="49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" name="Google Shape;256;p64"/>
          <p:cNvSpPr txBox="1"/>
          <p:nvPr>
            <p:ph idx="1" type="body"/>
          </p:nvPr>
        </p:nvSpPr>
        <p:spPr>
          <a:xfrm>
            <a:off x="633845" y="1035887"/>
            <a:ext cx="78867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57" name="Google Shape;25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" y="0"/>
            <a:ext cx="4787900" cy="50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452" y="26127"/>
            <a:ext cx="4058200" cy="5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/>
          <p:nvPr/>
        </p:nvSpPr>
        <p:spPr>
          <a:xfrm>
            <a:off x="406311" y="283271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ResNET [2015]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4" name="Google Shape;2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624584"/>
            <a:ext cx="889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/>
          <p:nvPr>
            <p:ph type="title"/>
          </p:nvPr>
        </p:nvSpPr>
        <p:spPr>
          <a:xfrm>
            <a:off x="475375" y="205750"/>
            <a:ext cx="7484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Convolution Operation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538" y="902500"/>
            <a:ext cx="4252926" cy="424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"/>
          <p:cNvSpPr txBox="1"/>
          <p:nvPr>
            <p:ph type="title"/>
          </p:nvPr>
        </p:nvSpPr>
        <p:spPr>
          <a:xfrm>
            <a:off x="475375" y="205750"/>
            <a:ext cx="7484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Visual example: Convolution Operation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6" name="Google Shape;2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488" y="1127525"/>
            <a:ext cx="591502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 txBox="1"/>
          <p:nvPr>
            <p:ph type="title"/>
          </p:nvPr>
        </p:nvSpPr>
        <p:spPr>
          <a:xfrm>
            <a:off x="69675" y="205750"/>
            <a:ext cx="8348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Visual example example: Convolution Operation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2" name="Google Shape;2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163" y="1020000"/>
            <a:ext cx="501967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5"/>
          <p:cNvSpPr txBox="1"/>
          <p:nvPr>
            <p:ph type="title"/>
          </p:nvPr>
        </p:nvSpPr>
        <p:spPr>
          <a:xfrm>
            <a:off x="475375" y="205750"/>
            <a:ext cx="8015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Vertical Edges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Prewitt Operator" id="288" name="Google Shape;28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157" y="2469072"/>
            <a:ext cx="235267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8371" y="1000622"/>
            <a:ext cx="5749408" cy="1249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witt Operator" id="290" name="Google Shape;29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4215" y="2331816"/>
            <a:ext cx="2536713" cy="257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6"/>
          <p:cNvSpPr txBox="1"/>
          <p:nvPr>
            <p:ph type="title"/>
          </p:nvPr>
        </p:nvSpPr>
        <p:spPr>
          <a:xfrm>
            <a:off x="475375" y="205750"/>
            <a:ext cx="8015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Horizontal Edges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Prewitt Operator" id="296" name="Google Shape;29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157" y="2492925"/>
            <a:ext cx="235267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61" y="772091"/>
            <a:ext cx="7544629" cy="1595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witt Operator" id="298" name="Google Shape;29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8205" y="2492925"/>
            <a:ext cx="2447784" cy="239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/>
          <p:nvPr>
            <p:ph idx="1" type="body"/>
          </p:nvPr>
        </p:nvSpPr>
        <p:spPr>
          <a:xfrm>
            <a:off x="275375" y="9596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Make computers understand images and videos: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Road: where to drive?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Pedestrians: how many, where, etc?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Cars: how many, how far etc?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2286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Machines See!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825" y="968150"/>
            <a:ext cx="6071300" cy="320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4"/>
          <p:cNvSpPr/>
          <p:nvPr/>
        </p:nvSpPr>
        <p:spPr>
          <a:xfrm>
            <a:off x="4896225" y="4657175"/>
            <a:ext cx="4248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Source - https://encyclopedia.mdpi.cn/FgYJ7tjA2_k2FzvlajZoBb_OVmZh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7"/>
          <p:cNvSpPr txBox="1"/>
          <p:nvPr>
            <p:ph type="title"/>
          </p:nvPr>
        </p:nvSpPr>
        <p:spPr>
          <a:xfrm>
            <a:off x="475375" y="205750"/>
            <a:ext cx="8015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Center Region Values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67"/>
          <p:cNvSpPr txBox="1"/>
          <p:nvPr/>
        </p:nvSpPr>
        <p:spPr>
          <a:xfrm>
            <a:off x="1606730" y="1361683"/>
            <a:ext cx="6204776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[[138, 135,  77, 107, 124, 145, 139,  76, 126, 152],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[133, 120,  79, 106, 128, 137, 116,  71, 126, 131],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[128,  87,  84, 104, 145, 132,  88,  88, 125, 107],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[139,  85, 108, 100, 145, 126,  85,  99, 117, 103],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[120,  99, 122, 123, 149, 127,  91, 109, 116, 138],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[108,  97, 129, 134, 148, 115,  87, 131, 135, 150],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[106, 112, 126, 133, 141,  98, 108, 130, 132, 131],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[106, 119, 115, 132, 156, 101, 117, 133, 146, 119],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[ 98, 134, 135, 130, 138, 110, 133, 151, 158, 109],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[107, 129, 153, 159, 129, 109, 127, 148, 149,  91]]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/>
          <p:nvPr>
            <p:ph idx="1" type="body"/>
          </p:nvPr>
        </p:nvSpPr>
        <p:spPr>
          <a:xfrm>
            <a:off x="275375" y="9596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Image filtering is the process of enhancing, blurring, sharpening or smoothing an image by applying a filter to it.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Filters can be linear or nonlinear, and can be used for various applications such as noise reduction, edge detection, and feature enhancement.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Example: Gaussian blur filter for reducing noise in an image.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0" name="Google Shape;310;p14"/>
          <p:cNvSpPr txBox="1"/>
          <p:nvPr/>
        </p:nvSpPr>
        <p:spPr>
          <a:xfrm>
            <a:off x="0" y="232675"/>
            <a:ext cx="854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II. Fundamentals of CV: Filterting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1" name="Google Shape;3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900" y="3027726"/>
            <a:ext cx="4762949" cy="1987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"/>
          <p:cNvSpPr txBox="1"/>
          <p:nvPr/>
        </p:nvSpPr>
        <p:spPr>
          <a:xfrm>
            <a:off x="0" y="232675"/>
            <a:ext cx="854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II. Gaussian Kernel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" name="Google Shape;317;p15"/>
          <p:cNvSpPr txBox="1"/>
          <p:nvPr>
            <p:ph idx="1" type="body"/>
          </p:nvPr>
        </p:nvSpPr>
        <p:spPr>
          <a:xfrm>
            <a:off x="0" y="1035887"/>
            <a:ext cx="4782312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Gaussian kernel used in image processing is designed to mimic the Gaussian distribution, also known as the normal distribution.</a:t>
            </a:r>
            <a:endParaRPr/>
          </a:p>
          <a:p>
            <a:pPr indent="0" lvl="1" marL="596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" sz="1500" u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1  2  1</a:t>
            </a:r>
            <a:endParaRPr b="1"/>
          </a:p>
          <a:p>
            <a:pPr indent="0" lvl="1" marL="596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" sz="1500" u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2  4  2</a:t>
            </a:r>
            <a:endParaRPr b="1"/>
          </a:p>
          <a:p>
            <a:pPr indent="0" lvl="1" marL="596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" sz="1500" u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1  2  1</a:t>
            </a:r>
            <a:endParaRPr b="1"/>
          </a:p>
          <a:p>
            <a:pPr indent="-3175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⚫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Gaussian kernel is designed to have higher values at the center and lower values towards edges.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⚫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Nearby pixels contribute more to the resulting convolution output, with decreasing influence as the distance from the center increases.</a:t>
            </a:r>
            <a:endParaRPr/>
          </a:p>
        </p:txBody>
      </p:sp>
      <p:pic>
        <p:nvPicPr>
          <p:cNvPr descr="Key Properties of the Normal distribution | CFA Level 1 - AnalystPrep" id="318" name="Google Shape;3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616" y="1273106"/>
            <a:ext cx="4215384" cy="3124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 txBox="1"/>
          <p:nvPr/>
        </p:nvSpPr>
        <p:spPr>
          <a:xfrm>
            <a:off x="0" y="232675"/>
            <a:ext cx="854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Thresholding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4" name="Google Shape;324;p17"/>
          <p:cNvSpPr txBox="1"/>
          <p:nvPr>
            <p:ph idx="1" type="body"/>
          </p:nvPr>
        </p:nvSpPr>
        <p:spPr>
          <a:xfrm>
            <a:off x="0" y="926159"/>
            <a:ext cx="9144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function threshold(image, threshold_value):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// Initialize an empty output image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output_image = empty_array</a:t>
            </a:r>
            <a:endParaRPr sz="205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// Loop through each pixel in the input image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for each pixel in image: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    // Check if pixel intensity is above threshold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    if pixel_intensity(pixel) &gt;= threshold_value: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        // Set pixel to maximum intensity (e.g., 255 for 8-bit grayscale)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        output_pixel = maximum_intensity</a:t>
            </a:r>
            <a:endParaRPr sz="205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    else: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        // Set pixel to minimum intensity (e.g., 0 for 8-bit grayscale)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        output_pixel = minimum_intensity</a:t>
            </a:r>
            <a:endParaRPr sz="205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    // Append output pixel to output image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    append output_pixel to output_image</a:t>
            </a:r>
            <a:endParaRPr sz="205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2050">
                <a:latin typeface="Georgia"/>
                <a:ea typeface="Georgia"/>
                <a:cs typeface="Georgia"/>
                <a:sym typeface="Georgia"/>
              </a:rPr>
              <a:t>    return output_image</a:t>
            </a:r>
            <a:endParaRPr sz="2050"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275375" y="9596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Image segmentation is the process of partitioning an image into multiple segments, each of which represents a different object or region in the image.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 can be done through various techniques such as thresholding, edge detection, and clustering.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Example: Segmenting the foreground object from the background in an image.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2286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0" name="Google Shape;330;p16"/>
          <p:cNvSpPr txBox="1"/>
          <p:nvPr/>
        </p:nvSpPr>
        <p:spPr>
          <a:xfrm>
            <a:off x="0" y="232675"/>
            <a:ext cx="854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Segmentation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1" name="Google Shape;3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650" y="3305163"/>
            <a:ext cx="483870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/>
          <p:nvPr>
            <p:ph idx="1" type="body"/>
          </p:nvPr>
        </p:nvSpPr>
        <p:spPr>
          <a:xfrm>
            <a:off x="275375" y="9596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Feature extraction involves identifying and extracting specific features or patterns from an image that can be used for further analysis or processing.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Common features include edges, corners, blobs.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7" name="Google Shape;337;p18"/>
          <p:cNvSpPr txBox="1"/>
          <p:nvPr/>
        </p:nvSpPr>
        <p:spPr>
          <a:xfrm>
            <a:off x="0" y="232675"/>
            <a:ext cx="854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Extraction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8" name="Google Shape;3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475" y="2147525"/>
            <a:ext cx="30480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4925" y="2147523"/>
            <a:ext cx="2084725" cy="17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1526" y="3600549"/>
            <a:ext cx="1920950" cy="14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/>
          <p:nvPr>
            <p:ph idx="1" type="body"/>
          </p:nvPr>
        </p:nvSpPr>
        <p:spPr>
          <a:xfrm>
            <a:off x="275375" y="9596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Template matching is a technique used for locating a known object or pattern in an image by comparing it with a template image.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 involves finding the best match between the template and the image by calculating a similarity metric.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Example: Finding a logo or symbol in an image.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6" name="Google Shape;346;p21"/>
          <p:cNvSpPr txBox="1"/>
          <p:nvPr/>
        </p:nvSpPr>
        <p:spPr>
          <a:xfrm>
            <a:off x="0" y="232675"/>
            <a:ext cx="854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Template Matching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7" name="Google Shape;3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938" y="2649400"/>
            <a:ext cx="5946926" cy="2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/>
          <p:nvPr>
            <p:ph idx="1" type="body"/>
          </p:nvPr>
        </p:nvSpPr>
        <p:spPr>
          <a:xfrm>
            <a:off x="275375" y="8834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Object detection is the process of locating and classifying objects of interest in an image or video.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 involves using machine learning algorithms such as Convolutional Neural Networks (CNNs) to identify objects based on their visual features.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Example: Detecting and classifying different types of vehicles in a traffic scene.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0" y="232675"/>
            <a:ext cx="854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Object detection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4" name="Google Shape;3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4050" y="2672250"/>
            <a:ext cx="4269148" cy="2436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/>
          <p:nvPr>
            <p:ph idx="1" type="body"/>
          </p:nvPr>
        </p:nvSpPr>
        <p:spPr>
          <a:xfrm>
            <a:off x="275375" y="883475"/>
            <a:ext cx="8466000" cy="27009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Applying a variety of transformations to input images to create new training examples:</a:t>
            </a:r>
            <a:endParaRPr/>
          </a:p>
          <a:p>
            <a:pPr indent="-3175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Rotation: Rotating the image by a certain angle.</a:t>
            </a:r>
            <a:endParaRPr/>
          </a:p>
          <a:p>
            <a:pPr indent="-3175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Translation: Shifting the image horizontally or vertically.</a:t>
            </a:r>
            <a:endParaRPr/>
          </a:p>
          <a:p>
            <a:pPr indent="-3175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Scaling: Resizing the image to a different size.</a:t>
            </a:r>
            <a:endParaRPr/>
          </a:p>
          <a:p>
            <a:pPr indent="-3175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Flipping: Mirroring the image horizontally or vertically.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Create variations of existing images, making the dataset more diverse. </a:t>
            </a:r>
            <a:endParaRPr/>
          </a:p>
          <a:p>
            <a:pPr indent="-3175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This diversity can improve the generalization and robustness of machine learning models.</a:t>
            </a:r>
            <a:endParaRPr/>
          </a:p>
          <a:p>
            <a:pPr indent="0" lvl="1" marL="596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0" y="232675"/>
            <a:ext cx="854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Image Augmentation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Data Augmentation: Methods and Applications of Data Augmentation | by Ahmet  Okan YILMAZ | Medium" id="361" name="Google Shape;36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84448"/>
            <a:ext cx="9144000" cy="162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 txBox="1"/>
          <p:nvPr>
            <p:ph idx="1" type="body"/>
          </p:nvPr>
        </p:nvSpPr>
        <p:spPr>
          <a:xfrm>
            <a:off x="275375" y="8834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Object tracking involves following a moving object or region of interest in a video over time.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 can be done through various techniques such as feature-based tracking and correlation tracking.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Example: Tracking the movement of a person or vehicle in a surveillance video.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7" name="Google Shape;367;p24"/>
          <p:cNvSpPr txBox="1"/>
          <p:nvPr/>
        </p:nvSpPr>
        <p:spPr>
          <a:xfrm>
            <a:off x="0" y="232675"/>
            <a:ext cx="854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Object tracking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8" name="Google Shape;3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4622" y="2451650"/>
            <a:ext cx="4096150" cy="258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>
            <p:ph idx="1" type="body"/>
          </p:nvPr>
        </p:nvSpPr>
        <p:spPr>
          <a:xfrm>
            <a:off x="275375" y="9596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Computer Vision (CV) is a field of Artificial Intelligence (AI) that focuses on enabling computers to interpret, understand and analyze digital images and videos in the same way that humans do.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 involves a combination of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image processing techniques,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machine learning algorithms, and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computer graphics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to extract useful information from visual data.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visual data can take many forms, such as a video sequence, depth images, views from multiple cameras, or multi-dimensional data from a medical scanner.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AutoNum type="romanUcPeriod"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0" name="Google Shape;1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0325" y="4033050"/>
            <a:ext cx="394335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5"/>
          <p:cNvSpPr/>
          <p:nvPr/>
        </p:nvSpPr>
        <p:spPr>
          <a:xfrm>
            <a:off x="6602500" y="4166325"/>
            <a:ext cx="2541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Source - https://encyclopedia.mdpi.cn/FgYJ7tjA2_k2FzvlajZoBb_OVmZh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Quiz -2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4" name="Google Shape;3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163" y="599827"/>
            <a:ext cx="4543673" cy="454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idx="1" type="body"/>
          </p:nvPr>
        </p:nvSpPr>
        <p:spPr>
          <a:xfrm>
            <a:off x="275375" y="8834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Some limitations of ML based CV: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DL has revolutionized CV by allowing machines to automatically learn and extract features from images using multi-layer neural networks.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Convolutional Neural Networks  (CNN)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Recurrent Neural Networks (RNN)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Generative Adversarial Networks(GAN) etc.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Significantly improved the accuracy and efficiency of various CV tasks such as object detection, recognition, and segmentation.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III. Advanced CV Techniques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1" name="Google Shape;3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2900" y="1231500"/>
            <a:ext cx="2419150" cy="1643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2" name="Google Shape;38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2214" y="959675"/>
            <a:ext cx="1274211" cy="1915301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"/>
          <p:cNvSpPr txBox="1"/>
          <p:nvPr>
            <p:ph idx="1" type="body"/>
          </p:nvPr>
        </p:nvSpPr>
        <p:spPr>
          <a:xfrm>
            <a:off x="0" y="883475"/>
            <a:ext cx="9144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Caffe: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Caffe is a deep learning framework developed by Berkeley AI Research (BAIR).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Fastai: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Fastai is a deep learning library built on top of PyTorch. 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Detectron2: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Detectron2 is a deep learning framework developed by Facebook AI Research (FAIR).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YOLO (You Only Look Once):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Real-time object detection system that can detect objects in images and videos with high accuracy and speed.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Tesseract: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Open-source OCR (Optical Character Recognition) engine developed by Google.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MediaPipe: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Open-source framework developed by Google that provides tools and pipelines for building machine learning and computer vision applications.</a:t>
            </a:r>
            <a:endParaRPr/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Segment-Anything: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Pre-trained models for various segmentation tasks, such as instance segmentation, semantic segmentation, and panoptic segmentation.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Frameworks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/>
          <p:nvPr>
            <p:ph idx="1" type="body"/>
          </p:nvPr>
        </p:nvSpPr>
        <p:spPr>
          <a:xfrm>
            <a:off x="0" y="883475"/>
            <a:ext cx="9144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Real-time gesture recognition for controlling applications or games.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Face detection and tracking for virtual makeup try-on or face filters.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Hand gesture recognition for controlling smart home devices or presentations.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Pose estimation for analyzing workout routines or yoga poses.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Document scanning and OCR for extracting text from images or documents.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Emotion detection for analyzing facial expressions in videos or video calls.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Body segmentation for virtual try-on of clothes or augmented reality applications.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Real-time image classification for identifying objects or scenes in a live camera feed.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Handwriting recognition for digitizing handwritten notes or documents.</a:t>
            </a:r>
            <a:endParaRPr/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Suggested Simple Use-cases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 txBox="1"/>
          <p:nvPr>
            <p:ph idx="1" type="body"/>
          </p:nvPr>
        </p:nvSpPr>
        <p:spPr>
          <a:xfrm>
            <a:off x="275375" y="8834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CNNs are a type of deep neural network that are commonly used in CV tasks for their ability to extract local features from images and handle variations in object appearance and orientation.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They are composed of convolutional layers, pooling layers, and fully connected layers.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CNNs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1" name="Google Shape;4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463950"/>
            <a:ext cx="8839203" cy="226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CNNs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Convolutional Neural Network: An Overview" id="407" name="Google Shape;4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345" y="919018"/>
            <a:ext cx="8257309" cy="411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/>
          <p:nvPr>
            <p:ph type="title"/>
          </p:nvPr>
        </p:nvSpPr>
        <p:spPr>
          <a:xfrm>
            <a:off x="475375" y="205750"/>
            <a:ext cx="8015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Convolution Operation: Output Size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Google Shape;413;p31"/>
          <p:cNvSpPr txBox="1"/>
          <p:nvPr/>
        </p:nvSpPr>
        <p:spPr>
          <a:xfrm>
            <a:off x="335725" y="825975"/>
            <a:ext cx="8154900" cy="4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convolutional layer:</a:t>
            </a:r>
            <a:endParaRPr b="0" i="0" sz="2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○"/>
            </a:pP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Suppose input is of size W</a:t>
            </a:r>
            <a:r>
              <a:rPr b="0" baseline="-2500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× H</a:t>
            </a:r>
            <a:r>
              <a:rPr b="0" baseline="-2500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× D</a:t>
            </a:r>
            <a:r>
              <a:rPr b="0" baseline="-2500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0" baseline="-25000" i="0" sz="2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○"/>
            </a:pP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Filter size is K and stride S</a:t>
            </a:r>
            <a:endParaRPr b="0" i="0" sz="2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○"/>
            </a:pP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obtain another volume of dimensions W</a:t>
            </a:r>
            <a:r>
              <a:rPr b="0" baseline="-2500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× H</a:t>
            </a:r>
            <a:r>
              <a:rPr b="0" baseline="-2500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× D</a:t>
            </a:r>
            <a:r>
              <a:rPr b="0" baseline="-2500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b="0" i="0" sz="2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3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○"/>
            </a:pP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= (W</a:t>
            </a:r>
            <a:r>
              <a:rPr b="0" baseline="-2500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− K)/S + 1 and H</a:t>
            </a:r>
            <a:r>
              <a:rPr b="0" baseline="-2500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= (H</a:t>
            </a:r>
            <a:r>
              <a:rPr b="0" baseline="-2500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− K)/S + 1</a:t>
            </a:r>
            <a:endParaRPr b="0" i="0" sz="2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Depths will be equal</a:t>
            </a:r>
            <a:endParaRPr b="0" i="0" sz="2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>
            <p:ph type="title"/>
          </p:nvPr>
        </p:nvSpPr>
        <p:spPr>
          <a:xfrm>
            <a:off x="475375" y="205750"/>
            <a:ext cx="8668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Pooling: Max Pooling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9" name="Google Shape;4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9750" y="1006550"/>
            <a:ext cx="56197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 txBox="1"/>
          <p:nvPr>
            <p:ph type="title"/>
          </p:nvPr>
        </p:nvSpPr>
        <p:spPr>
          <a:xfrm>
            <a:off x="475375" y="205750"/>
            <a:ext cx="8668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Pooling: Max Pooling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5" name="Google Shape;4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713" y="1358625"/>
            <a:ext cx="53625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/>
          <p:nvPr>
            <p:ph type="title"/>
          </p:nvPr>
        </p:nvSpPr>
        <p:spPr>
          <a:xfrm>
            <a:off x="475375" y="205750"/>
            <a:ext cx="8668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Pooling: Max Pooling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31" name="Google Shape;4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7388" y="1527025"/>
            <a:ext cx="52292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Computer Vision vs Human vision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438" y="964975"/>
            <a:ext cx="5223126" cy="41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/>
          <p:nvPr/>
        </p:nvSpPr>
        <p:spPr>
          <a:xfrm>
            <a:off x="3008625" y="4855000"/>
            <a:ext cx="61356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Source - https://encyclopedia.mdpi.cn/FgYJ7tjA2_k2FzvlajZoBb_OVmZh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/>
          <p:nvPr>
            <p:ph type="title"/>
          </p:nvPr>
        </p:nvSpPr>
        <p:spPr>
          <a:xfrm>
            <a:off x="475375" y="205750"/>
            <a:ext cx="8668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Pooling: Max Pooling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37" name="Google Shape;4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2625" y="1312725"/>
            <a:ext cx="52387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>
            <p:ph idx="1" type="body"/>
          </p:nvPr>
        </p:nvSpPr>
        <p:spPr>
          <a:xfrm>
            <a:off x="275375" y="8834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ResNet-50 is a CNN architecture that was introduced in 2015.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 consists of 50 layers and has &gt; 23 million trainable parameters.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ResNet-50 model has been trained on large datasets such as ImageNet, which consists of over 1.2 million images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Input Size: 224x224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Total number of computations for a single pass = 263.4 million.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training time for the ResNet-50 model takes around 1 to 2 days on a single RTX 3080 GPU.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ResNET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44" name="Google Shape;4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1850" y="3261531"/>
            <a:ext cx="5813050" cy="17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"/>
          <p:cNvSpPr txBox="1"/>
          <p:nvPr>
            <p:ph idx="1" type="body"/>
          </p:nvPr>
        </p:nvSpPr>
        <p:spPr>
          <a:xfrm>
            <a:off x="275375" y="8834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RNNs can model sequential data by processing input data in a sequence, where the output of each step is fed back as input for the next step.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Commonly used for time-series analysis.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RNNs have a "memory" that allows them to retain information about the previous inputs.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Composed of multiple recurrent layers.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RNNs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51" name="Google Shape;4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025" y="2942850"/>
            <a:ext cx="7457875" cy="2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/>
          <p:nvPr>
            <p:ph idx="1" type="body"/>
          </p:nvPr>
        </p:nvSpPr>
        <p:spPr>
          <a:xfrm>
            <a:off x="275375" y="8834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Generative models are a class of DL models that can generate new data samples that are similar to the training data.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They are useful for various CV tasks such as image generation, style transfer, and data augmentation.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7" name="Google Shape;457;p38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Generative Models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58" name="Google Shape;4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601" y="2174325"/>
            <a:ext cx="5903749" cy="29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9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Quiz-3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0650" y="125800"/>
            <a:ext cx="4933849" cy="488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/>
          <p:nvPr>
            <p:ph idx="1" type="body"/>
          </p:nvPr>
        </p:nvSpPr>
        <p:spPr>
          <a:xfrm>
            <a:off x="275375" y="9596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Wide range of applications across industries such as healthcare, automotive, entertainment, and security etc.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CV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8213" y="1644850"/>
            <a:ext cx="6167574" cy="3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/>
          <p:nvPr/>
        </p:nvSpPr>
        <p:spPr>
          <a:xfrm>
            <a:off x="3033350" y="4855000"/>
            <a:ext cx="61110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Source - https://encyclopedia.mdpi.cn/FgYJ7tjA2_k2FzvlajZoBb_OVmZh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/>
          <p:nvPr>
            <p:ph idx="1" type="body"/>
          </p:nvPr>
        </p:nvSpPr>
        <p:spPr>
          <a:xfrm>
            <a:off x="275375" y="9596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1960s: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Exploring the use of digital images for pattern recognition.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 1966, Marvin Minsky at MIT (Co-founder AI Laboratory) asked his undergraduate student Gerald Jay Sussman to “spend the summer linking a camera to a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computer and getting the computer to describe what it saw”.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1970s and 1980s: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Early computer vision systems were developed for applications such as robotics, automated inspection, and medical image analysis.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1990s: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Machine learning and the availability of large datasets, CV started to become more sophisticated and accurate.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Recent years: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Deep learning techniques such as Convolutional Neural Networks (CNNs), availability of larger datasets and powerful GPUs have revolutionized the field!</a:t>
            </a:r>
            <a:endParaRPr/>
          </a:p>
          <a:p>
            <a:pPr indent="-3175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Multimodal Models</a:t>
            </a:r>
            <a:endParaRPr/>
          </a:p>
          <a:p>
            <a:pPr indent="-2286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2" name="Google Shape;212;p8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Brief History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>
            <p:ph idx="1" type="body"/>
          </p:nvPr>
        </p:nvSpPr>
        <p:spPr>
          <a:xfrm>
            <a:off x="275375" y="959675"/>
            <a:ext cx="846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ImageNet is an image database with &gt;5000 images per node.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Spans 1000 object classes and contains 1,281,167 training images, 50,000 validation images and 100,000 test images.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Beat Humans at Image Recognition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50" y="1900863"/>
            <a:ext cx="809625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949" y="75040"/>
            <a:ext cx="4993419" cy="49934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0"/>
          <p:cNvSpPr txBox="1"/>
          <p:nvPr/>
        </p:nvSpPr>
        <p:spPr>
          <a:xfrm>
            <a:off x="656125" y="232675"/>
            <a:ext cx="788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Quiz</a:t>
            </a:r>
            <a:endParaRPr b="1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" name="Google Shape;230;p60"/>
          <p:cNvSpPr txBox="1"/>
          <p:nvPr>
            <p:ph idx="1" type="body"/>
          </p:nvPr>
        </p:nvSpPr>
        <p:spPr>
          <a:xfrm>
            <a:off x="633845" y="1035887"/>
            <a:ext cx="78867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31" name="Google Shape;23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9998" y="939496"/>
            <a:ext cx="4204004" cy="4204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